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9" r:id="rId4"/>
  </p:sldMasterIdLst>
  <p:sldIdLst>
    <p:sldId id="256" r:id="rId5"/>
    <p:sldId id="267" r:id="rId6"/>
    <p:sldId id="259" r:id="rId7"/>
    <p:sldId id="260" r:id="rId8"/>
    <p:sldId id="261" r:id="rId9"/>
    <p:sldId id="258" r:id="rId10"/>
    <p:sldId id="262" r:id="rId11"/>
    <p:sldId id="257" r:id="rId12"/>
    <p:sldId id="264" r:id="rId13"/>
    <p:sldId id="265" r:id="rId14"/>
    <p:sldId id="266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0"/>
    <p:restoredTop sz="94674"/>
  </p:normalViewPr>
  <p:slideViewPr>
    <p:cSldViewPr snapToGrid="0" snapToObjects="1">
      <p:cViewPr varScale="1">
        <p:scale>
          <a:sx n="152" d="100"/>
          <a:sy n="152" d="100"/>
        </p:scale>
        <p:origin x="15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sz="24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lang="en-US" sz="2400" b="0" baseline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Analysis</a:t>
            </a:r>
            <a:endParaRPr lang="en-US" sz="24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c:rich>
      </c:tx>
      <c:layout>
        <c:manualLayout>
          <c:xMode val="edge"/>
          <c:yMode val="edge"/>
          <c:x val="0.30843599818412398"/>
          <c:y val="2.8439385368899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4865452951582E-2"/>
          <c:y val="0.18978671073608999"/>
          <c:w val="0.90466852428734701"/>
          <c:h val="0.61769160425548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</c:v>
                </c:pt>
                <c:pt idx="1">
                  <c:v>category </c:v>
                </c:pt>
                <c:pt idx="2">
                  <c:v>category </c:v>
                </c:pt>
                <c:pt idx="3">
                  <c:v>category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8D-4A9A-9ADE-614166BFB4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</c:v>
                </c:pt>
                <c:pt idx="1">
                  <c:v>category </c:v>
                </c:pt>
                <c:pt idx="2">
                  <c:v>category </c:v>
                </c:pt>
                <c:pt idx="3">
                  <c:v>category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8D-4A9A-9ADE-614166BFB4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</c:v>
                </c:pt>
                <c:pt idx="1">
                  <c:v>category </c:v>
                </c:pt>
                <c:pt idx="2">
                  <c:v>category </c:v>
                </c:pt>
                <c:pt idx="3">
                  <c:v>category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8D-4A9A-9ADE-614166BFB4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64139808"/>
        <c:axId val="-2105356992"/>
      </c:barChart>
      <c:catAx>
        <c:axId val="-206413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412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105356992"/>
        <c:crosses val="autoZero"/>
        <c:auto val="1"/>
        <c:lblAlgn val="ctr"/>
        <c:lblOffset val="100"/>
        <c:noMultiLvlLbl val="0"/>
      </c:catAx>
      <c:valAx>
        <c:axId val="-2105356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6413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0186910035848"/>
          <c:y val="0.93190648234361995"/>
          <c:w val="0.60624004007451404"/>
          <c:h val="6.79453725055462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59444" y="3027971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r">
              <a:buNone/>
              <a:defRPr sz="21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386470" y="549946"/>
            <a:ext cx="7251882" cy="2386584"/>
          </a:xfrm>
          <a:prstGeom prst="rect">
            <a:avLst/>
          </a:prstGeom>
          <a:ln>
            <a:noFill/>
          </a:ln>
        </p:spPr>
        <p:txBody>
          <a:bodyPr lIns="0" anchor="b" anchorCtr="0">
            <a:normAutofit/>
          </a:bodyPr>
          <a:lstStyle>
            <a:lvl1pPr algn="r">
              <a:lnSpc>
                <a:spcPts val="4350"/>
              </a:lnSpc>
              <a:defRPr sz="5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5982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48139"/>
            <a:ext cx="12192000" cy="60098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0" cy="13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313408" y="1320800"/>
            <a:ext cx="4791075" cy="44656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916269" y="13716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916270" y="2194560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3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59443" y="3929309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r">
              <a:buNone/>
              <a:defRPr sz="21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659443" y="1451284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 anchorCtr="0">
            <a:normAutofit/>
          </a:bodyPr>
          <a:lstStyle>
            <a:lvl1pPr algn="r">
              <a:lnSpc>
                <a:spcPts val="4350"/>
              </a:lnSpc>
              <a:defRPr sz="5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53693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51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920240" y="2194560"/>
            <a:ext cx="4802124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Em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1920240" y="13716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2323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920240" y="2194560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248010" y="2194560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1920240" y="13716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9055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920240" y="2194560"/>
            <a:ext cx="6418318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spc="-38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920240" y="13716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1132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evel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1920240" y="13716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920240" y="2194560"/>
            <a:ext cx="7259240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25"/>
              </a:lnSpc>
              <a:buClr>
                <a:srgbClr val="005BBB"/>
              </a:buClr>
              <a:buFontTx/>
              <a:buNone/>
              <a:defRPr sz="1600" b="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ts val="1725"/>
              </a:lnSpc>
              <a:buClr>
                <a:srgbClr val="005BBB"/>
              </a:buClr>
              <a:buFont typeface="Arial" charset="0"/>
              <a:buChar char="•"/>
              <a:tabLst/>
              <a:defRPr sz="15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932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71924" y="862149"/>
            <a:ext cx="5320076" cy="5995851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1920239" y="1371600"/>
            <a:ext cx="440218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920240" y="2194560"/>
            <a:ext cx="440218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770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83973" y="862149"/>
            <a:ext cx="5308027" cy="313945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1920240" y="13716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6883972" y="4000500"/>
            <a:ext cx="2701892" cy="285750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573816" y="4000500"/>
            <a:ext cx="2618184" cy="285750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920240" y="2194560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91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2"/>
            <a:ext cx="12192000" cy="6858000"/>
          </a:xfrm>
          <a:prstGeom prst="rect">
            <a:avLst/>
          </a:prstGeom>
        </p:spPr>
      </p:pic>
      <p:sp>
        <p:nvSpPr>
          <p:cNvPr id="10" name="Text Placeholder 11"/>
          <p:cNvSpPr>
            <a:spLocks noGrp="1"/>
          </p:cNvSpPr>
          <p:nvPr>
            <p:ph type="body" idx="1"/>
          </p:nvPr>
        </p:nvSpPr>
        <p:spPr>
          <a:xfrm>
            <a:off x="1920240" y="2526588"/>
            <a:ext cx="78867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Placeholder 12"/>
          <p:cNvSpPr>
            <a:spLocks noGrp="1"/>
          </p:cNvSpPr>
          <p:nvPr>
            <p:ph type="title"/>
          </p:nvPr>
        </p:nvSpPr>
        <p:spPr>
          <a:xfrm>
            <a:off x="1920240" y="1523213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0" y="3027971"/>
            <a:ext cx="5542352" cy="1650381"/>
          </a:xfrm>
        </p:spPr>
        <p:txBody>
          <a:bodyPr/>
          <a:lstStyle/>
          <a:p>
            <a:r>
              <a:rPr lang="en-US" dirty="0"/>
              <a:t>Senior Capstone Design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Peek Printer</a:t>
            </a:r>
          </a:p>
        </p:txBody>
      </p:sp>
    </p:spTree>
    <p:extLst>
      <p:ext uri="{BB962C8B-B14F-4D97-AF65-F5344CB8AC3E}">
        <p14:creationId xmlns:p14="http://schemas.microsoft.com/office/powerpoint/2010/main" val="125985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>
          <a:xfrm>
            <a:off x="6883973" y="848139"/>
            <a:ext cx="5308027" cy="3153463"/>
          </a:xfrm>
        </p:spPr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0" cy="13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9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Placeholder 14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1880137221"/>
              </p:ext>
            </p:extLst>
          </p:nvPr>
        </p:nvGraphicFramePr>
        <p:xfrm>
          <a:off x="6068737" y="1345904"/>
          <a:ext cx="4791075" cy="446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and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</a:t>
            </a:r>
            <a:r>
              <a:rPr lang="en-US" dirty="0"/>
              <a:t> and et </a:t>
            </a:r>
            <a:r>
              <a:rPr lang="en-US" dirty="0" err="1"/>
              <a:t>scelerisque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6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/>
              <a:t>Pros</a:t>
            </a:r>
          </a:p>
          <a:p>
            <a:pPr lvl="1"/>
            <a:r>
              <a:rPr lang="en-US" dirty="0"/>
              <a:t>Low machine cost</a:t>
            </a:r>
          </a:p>
          <a:p>
            <a:pPr lvl="1"/>
            <a:r>
              <a:rPr lang="en-US" dirty="0"/>
              <a:t>Low per-unit print cost</a:t>
            </a:r>
          </a:p>
          <a:p>
            <a:pPr lvl="1"/>
            <a:r>
              <a:rPr lang="en-US" dirty="0"/>
              <a:t>Rapid Production</a:t>
            </a:r>
          </a:p>
          <a:p>
            <a:pPr lvl="1"/>
            <a:r>
              <a:rPr lang="en-US" dirty="0"/>
              <a:t>Low size footprint</a:t>
            </a:r>
          </a:p>
          <a:p>
            <a:pPr lvl="1"/>
            <a:r>
              <a:rPr lang="en-US" dirty="0"/>
              <a:t>Wide availability</a:t>
            </a:r>
          </a:p>
          <a:p>
            <a:pPr lvl="0"/>
            <a:r>
              <a:rPr lang="en-US" dirty="0"/>
              <a:t>Cons</a:t>
            </a:r>
          </a:p>
          <a:p>
            <a:pPr lvl="1"/>
            <a:r>
              <a:rPr lang="en-US" dirty="0"/>
              <a:t>Dimensionally inaccurate</a:t>
            </a:r>
          </a:p>
          <a:p>
            <a:pPr lvl="2"/>
            <a:r>
              <a:rPr lang="en-US" dirty="0"/>
              <a:t>±0.1mm vs ±0.005mm for CNC</a:t>
            </a:r>
          </a:p>
          <a:p>
            <a:pPr lvl="1"/>
            <a:r>
              <a:rPr lang="en-US" dirty="0"/>
              <a:t>Limited object size</a:t>
            </a:r>
          </a:p>
          <a:p>
            <a:pPr lvl="1"/>
            <a:r>
              <a:rPr lang="en-US" dirty="0"/>
              <a:t>Low strength</a:t>
            </a:r>
          </a:p>
          <a:p>
            <a:pPr lvl="1"/>
            <a:r>
              <a:rPr lang="en-US" dirty="0"/>
              <a:t>Low temperature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8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1333" y="1608082"/>
            <a:ext cx="7886700" cy="536357"/>
          </a:xfrm>
        </p:spPr>
        <p:txBody>
          <a:bodyPr/>
          <a:lstStyle/>
          <a:p>
            <a:r>
              <a:rPr lang="en-US" dirty="0"/>
              <a:t>Market Analysis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DB2E5-90A8-42B2-AE72-C06E432EF0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093970"/>
              </p:ext>
            </p:extLst>
          </p:nvPr>
        </p:nvGraphicFramePr>
        <p:xfrm>
          <a:off x="315310" y="2449388"/>
          <a:ext cx="11421891" cy="215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849">
                  <a:extLst>
                    <a:ext uri="{9D8B030D-6E8A-4147-A177-3AD203B41FA5}">
                      <a16:colId xmlns:a16="http://schemas.microsoft.com/office/drawing/2014/main" val="3808355796"/>
                    </a:ext>
                  </a:extLst>
                </a:gridCol>
                <a:gridCol w="1715288">
                  <a:extLst>
                    <a:ext uri="{9D8B030D-6E8A-4147-A177-3AD203B41FA5}">
                      <a16:colId xmlns:a16="http://schemas.microsoft.com/office/drawing/2014/main" val="2553920974"/>
                    </a:ext>
                  </a:extLst>
                </a:gridCol>
                <a:gridCol w="1393672">
                  <a:extLst>
                    <a:ext uri="{9D8B030D-6E8A-4147-A177-3AD203B41FA5}">
                      <a16:colId xmlns:a16="http://schemas.microsoft.com/office/drawing/2014/main" val="3087438972"/>
                    </a:ext>
                  </a:extLst>
                </a:gridCol>
                <a:gridCol w="1891862">
                  <a:extLst>
                    <a:ext uri="{9D8B030D-6E8A-4147-A177-3AD203B41FA5}">
                      <a16:colId xmlns:a16="http://schemas.microsoft.com/office/drawing/2014/main" val="3468010628"/>
                    </a:ext>
                  </a:extLst>
                </a:gridCol>
                <a:gridCol w="1333313">
                  <a:extLst>
                    <a:ext uri="{9D8B030D-6E8A-4147-A177-3AD203B41FA5}">
                      <a16:colId xmlns:a16="http://schemas.microsoft.com/office/drawing/2014/main" val="2743622467"/>
                    </a:ext>
                  </a:extLst>
                </a:gridCol>
                <a:gridCol w="1177907">
                  <a:extLst>
                    <a:ext uri="{9D8B030D-6E8A-4147-A177-3AD203B41FA5}">
                      <a16:colId xmlns:a16="http://schemas.microsoft.com/office/drawing/2014/main" val="3438156188"/>
                    </a:ext>
                  </a:extLst>
                </a:gridCol>
              </a:tblGrid>
              <a:tr h="5986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Extruder Temp.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Bed Temp.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Chamber Temp.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05298"/>
                  </a:ext>
                </a:extLst>
              </a:tr>
              <a:tr h="421495">
                <a:tc>
                  <a:txBody>
                    <a:bodyPr/>
                    <a:lstStyle/>
                    <a:p>
                      <a:r>
                        <a:rPr lang="en-US" dirty="0"/>
                        <a:t>Average Commercial PEEK 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5.01e7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328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dirty="0" err="1"/>
                        <a:t>Intamsys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Funmat</a:t>
                      </a:r>
                      <a:r>
                        <a:rPr lang="en-US" dirty="0"/>
                        <a:t> 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1.76e7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266427"/>
                  </a:ext>
                </a:extLst>
              </a:tr>
              <a:tr h="346860">
                <a:tc>
                  <a:txBody>
                    <a:bodyPr/>
                    <a:lstStyle/>
                    <a:p>
                      <a:r>
                        <a:rPr lang="en-US" dirty="0"/>
                        <a:t>Aon-M2+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1.30e8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73250"/>
                  </a:ext>
                </a:extLst>
              </a:tr>
              <a:tr h="346860">
                <a:tc>
                  <a:txBody>
                    <a:bodyPr/>
                    <a:lstStyle/>
                    <a:p>
                      <a:r>
                        <a:rPr lang="en-US" dirty="0"/>
                        <a:t>3DPP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1.12e8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6962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2607D2-16DC-4108-8001-CCED71D805BA}"/>
              </a:ext>
            </a:extLst>
          </p:cNvPr>
          <p:cNvSpPr txBox="1"/>
          <p:nvPr/>
        </p:nvSpPr>
        <p:spPr>
          <a:xfrm>
            <a:off x="1837800" y="5024735"/>
            <a:ext cx="389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Intamsys</a:t>
            </a:r>
            <a:r>
              <a:rPr lang="en-US" dirty="0"/>
              <a:t> </a:t>
            </a:r>
            <a:r>
              <a:rPr lang="en-US" dirty="0" err="1"/>
              <a:t>Funmat</a:t>
            </a:r>
            <a:r>
              <a:rPr lang="en-US" dirty="0"/>
              <a:t> 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10x smaller build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Double 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83DD1-E0BC-4542-B03E-3BE7710E7AA8}"/>
              </a:ext>
            </a:extLst>
          </p:cNvPr>
          <p:cNvSpPr txBox="1"/>
          <p:nvPr/>
        </p:nvSpPr>
        <p:spPr>
          <a:xfrm>
            <a:off x="6281400" y="5024735"/>
            <a:ext cx="37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Aon-M2+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 build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10x price</a:t>
            </a:r>
          </a:p>
        </p:txBody>
      </p:sp>
    </p:spTree>
    <p:extLst>
      <p:ext uri="{BB962C8B-B14F-4D97-AF65-F5344CB8AC3E}">
        <p14:creationId xmlns:p14="http://schemas.microsoft.com/office/powerpoint/2010/main" val="213910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98623" y="1308538"/>
            <a:ext cx="7886700" cy="716084"/>
          </a:xfrm>
        </p:spPr>
        <p:txBody>
          <a:bodyPr/>
          <a:lstStyle/>
          <a:p>
            <a:r>
              <a:rPr lang="en-US" dirty="0"/>
              <a:t>Initial Concept Generation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2CD1B3-5C79-487A-935D-9E1A637AD6F9}"/>
              </a:ext>
            </a:extLst>
          </p:cNvPr>
          <p:cNvSpPr txBox="1">
            <a:spLocks/>
          </p:cNvSpPr>
          <p:nvPr/>
        </p:nvSpPr>
        <p:spPr>
          <a:xfrm>
            <a:off x="634694" y="2103135"/>
            <a:ext cx="4290453" cy="39593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Cartesian system</a:t>
            </a:r>
          </a:p>
          <a:p>
            <a:r>
              <a:rPr lang="en-US" sz="1800" dirty="0"/>
              <a:t>Belt/pulley combination with counterweight for Z-axis</a:t>
            </a:r>
          </a:p>
          <a:p>
            <a:r>
              <a:rPr lang="en-US" sz="1800" dirty="0"/>
              <a:t>Fail-safe latches at top and bottom of printer to prevent bottoming-out</a:t>
            </a:r>
          </a:p>
          <a:p>
            <a:r>
              <a:rPr lang="en-US" sz="1800" dirty="0"/>
              <a:t>Mount motors outside heated chamber, cool other motors with Peltier Plates</a:t>
            </a:r>
          </a:p>
          <a:p>
            <a:r>
              <a:rPr lang="en-US" sz="1800" dirty="0"/>
              <a:t>Space heater heating element</a:t>
            </a:r>
          </a:p>
          <a:p>
            <a:r>
              <a:rPr lang="en-US" sz="1800" dirty="0"/>
              <a:t>Surrounded by insulation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6E167B-A726-4218-8709-18AD67BDC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8" r="-4" b="4539"/>
          <a:stretch/>
        </p:blipFill>
        <p:spPr>
          <a:xfrm rot="5400000">
            <a:off x="7842790" y="2638036"/>
            <a:ext cx="4520560" cy="3419856"/>
          </a:xfrm>
          <a:prstGeom prst="rect">
            <a:avLst/>
          </a:prstGeom>
        </p:spPr>
      </p:pic>
      <p:pic>
        <p:nvPicPr>
          <p:cNvPr id="12" name="Picture 11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46E48320-E9B5-4438-A54C-B409A0D2E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15903" r="-701" b="7639"/>
          <a:stretch/>
        </p:blipFill>
        <p:spPr>
          <a:xfrm rot="5400000">
            <a:off x="4326829" y="2635344"/>
            <a:ext cx="4520560" cy="34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1247" y="1500877"/>
            <a:ext cx="7886700" cy="504826"/>
          </a:xfrm>
        </p:spPr>
        <p:txBody>
          <a:bodyPr/>
          <a:lstStyle/>
          <a:p>
            <a:r>
              <a:rPr lang="en-US" dirty="0"/>
              <a:t>Design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530A9-BF8D-4171-8808-994052870DB5}"/>
              </a:ext>
            </a:extLst>
          </p:cNvPr>
          <p:cNvSpPr txBox="1"/>
          <p:nvPr/>
        </p:nvSpPr>
        <p:spPr>
          <a:xfrm>
            <a:off x="247521" y="2619614"/>
            <a:ext cx="60413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Functional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Respond to movement commands in the X, Y, Z, and extruder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Heat nozzle to 450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°C, bed to 200 °C, chamber to 80 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Print all common filament types without heated chamber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Can print PEEK/PSU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Print volume of 300x280x1330mm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Operate at maximum chamber temperature for 3 days continuously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D3B23-0E40-496B-A046-731C7815F6A3}"/>
              </a:ext>
            </a:extLst>
          </p:cNvPr>
          <p:cNvSpPr txBox="1"/>
          <p:nvPr/>
        </p:nvSpPr>
        <p:spPr>
          <a:xfrm>
            <a:off x="6230531" y="1194911"/>
            <a:ext cx="5713948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User Experience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User can monitor and control temperature and movement locally through an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Through a web interface, the user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Control nozzle, bed, and chamber temp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Control X, Y, Z, and E movement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Send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Start, stop, and monitor prints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View print through real-time 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b="1" dirty="0"/>
              <a:t>Usability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can operate on a local 20A breaker without heated chamber and with a heated chamber on 3 separate 20A circuits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have thermal protection for the nozzle, heated bed, and chamber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will have fused connections in the event of a short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5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706178-4BE7-46B1-8F7D-23F8D09CDB85}"/>
              </a:ext>
            </a:extLst>
          </p:cNvPr>
          <p:cNvSpPr txBox="1">
            <a:spLocks/>
          </p:cNvSpPr>
          <p:nvPr/>
        </p:nvSpPr>
        <p:spPr>
          <a:xfrm>
            <a:off x="838200" y="212851"/>
            <a:ext cx="10515600" cy="43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3200" dirty="0"/>
              <a:t>Preliminary Thermal Analysis</a:t>
            </a:r>
          </a:p>
        </p:txBody>
      </p:sp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55E160FC-777A-42AA-ABDA-1DEC8A012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55" y="1080824"/>
            <a:ext cx="5543006" cy="3227908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4350CAC-4314-4794-A519-9E30A8E35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9576"/>
            <a:ext cx="3872101" cy="2940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0C754-218F-40C2-8088-84A55E55B4D8}"/>
                  </a:ext>
                </a:extLst>
              </p:cNvPr>
              <p:cNvSpPr txBox="1"/>
              <p:nvPr/>
            </p:nvSpPr>
            <p:spPr>
              <a:xfrm>
                <a:off x="433381" y="4088947"/>
                <a:ext cx="10920419" cy="2840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heat transfer rate of the foil-faced foam is: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𝒇𝒐𝒂𝒎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foam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foam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foam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    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	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foam</m:t>
                            </m:r>
                          </m:sub>
                        </m:sSub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𝐨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heat transfer rate of the fiberglass/wood is:</a:t>
                </a:r>
              </a:p>
              <a:p>
                <a:r>
                  <a:rPr lang="en-US" dirty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𝒇𝒊𝒃𝒆𝒓𝒈𝒍𝒂𝒔𝒔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𝐟𝐢𝐛𝐞𝐫𝐠𝐥𝐚𝐬𝐬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𝐟𝐢𝐛𝐞𝐫𝐠𝐥𝐚𝐬𝐬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𝒘𝒐𝒐𝒅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wood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𝐰𝐨𝐨𝐝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foam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	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fiberglass</m:t>
                              </m:r>
                            </m:sub>
                          </m:sSub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0C754-218F-40C2-8088-84A55E55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81" y="4088947"/>
                <a:ext cx="10920419" cy="2840714"/>
              </a:xfrm>
              <a:prstGeom prst="rect">
                <a:avLst/>
              </a:prstGeom>
              <a:blipFill>
                <a:blip r:embed="rId4"/>
                <a:stretch>
                  <a:fillRect l="-446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068447AA-9C3C-4DD4-8AD5-34E5FA965A82}"/>
              </a:ext>
            </a:extLst>
          </p:cNvPr>
          <p:cNvSpPr txBox="1">
            <a:spLocks/>
          </p:cNvSpPr>
          <p:nvPr/>
        </p:nvSpPr>
        <p:spPr>
          <a:xfrm>
            <a:off x="2209800" y="717299"/>
            <a:ext cx="1334589" cy="434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/>
              <a:t>Method 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D0CA9B2-4128-4D5E-9D61-D809548FF554}"/>
              </a:ext>
            </a:extLst>
          </p:cNvPr>
          <p:cNvSpPr txBox="1">
            <a:spLocks/>
          </p:cNvSpPr>
          <p:nvPr/>
        </p:nvSpPr>
        <p:spPr>
          <a:xfrm>
            <a:off x="7313024" y="675501"/>
            <a:ext cx="1334589" cy="434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/>
              <a:t>Method 2</a:t>
            </a:r>
          </a:p>
        </p:txBody>
      </p:sp>
    </p:spTree>
    <p:extLst>
      <p:ext uri="{BB962C8B-B14F-4D97-AF65-F5344CB8AC3E}">
        <p14:creationId xmlns:p14="http://schemas.microsoft.com/office/powerpoint/2010/main" val="156708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CAD Frame and Components</a:t>
            </a:r>
          </a:p>
          <a:p>
            <a:pPr>
              <a:lnSpc>
                <a:spcPct val="200000"/>
              </a:lnSpc>
            </a:pPr>
            <a:r>
              <a:rPr lang="en-US" dirty="0"/>
              <a:t>Assemble movement system in frame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Build Z-axis movement mechanism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Design belt tensioning mechanisms</a:t>
            </a:r>
          </a:p>
          <a:p>
            <a:pPr>
              <a:lnSpc>
                <a:spcPct val="200000"/>
              </a:lnSpc>
            </a:pPr>
            <a:r>
              <a:rPr lang="en-US" dirty="0"/>
              <a:t>Get working 3D printer without build chamber</a:t>
            </a:r>
          </a:p>
          <a:p>
            <a:pPr>
              <a:lnSpc>
                <a:spcPct val="200000"/>
              </a:lnSpc>
            </a:pPr>
            <a:r>
              <a:rPr lang="en-US" dirty="0"/>
              <a:t>Perform more complete thermal analysis on heating element</a:t>
            </a:r>
          </a:p>
        </p:txBody>
      </p:sp>
    </p:spTree>
    <p:extLst>
      <p:ext uri="{BB962C8B-B14F-4D97-AF65-F5344CB8AC3E}">
        <p14:creationId xmlns:p14="http://schemas.microsoft.com/office/powerpoint/2010/main" val="197266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65181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>
          <a:xfrm>
            <a:off x="6871924" y="848139"/>
            <a:ext cx="5320076" cy="6009861"/>
          </a:xfrm>
        </p:spPr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6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hippensburg University 1">
      <a:dk1>
        <a:srgbClr val="0D5CB8"/>
      </a:dk1>
      <a:lt1>
        <a:srgbClr val="FFFFFF"/>
      </a:lt1>
      <a:dk2>
        <a:srgbClr val="0E223E"/>
      </a:dk2>
      <a:lt2>
        <a:srgbClr val="FEFDFF"/>
      </a:lt2>
      <a:accent1>
        <a:srgbClr val="EB222D"/>
      </a:accent1>
      <a:accent2>
        <a:srgbClr val="AB1623"/>
      </a:accent2>
      <a:accent3>
        <a:srgbClr val="0D5CB8"/>
      </a:accent3>
      <a:accent4>
        <a:srgbClr val="1F345D"/>
      </a:accent4>
      <a:accent5>
        <a:srgbClr val="93B7BB"/>
      </a:accent5>
      <a:accent6>
        <a:srgbClr val="54555A"/>
      </a:accent6>
      <a:hlink>
        <a:srgbClr val="0563C1"/>
      </a:hlink>
      <a:folHlink>
        <a:srgbClr val="0D5BB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7042e2d-6aa1-4dd2-85e7-03fe12de7d6c">
      <UserInfo>
        <DisplayName>Mattern, Mira</DisplayName>
        <AccountId>35</AccountId>
        <AccountType/>
      </UserInfo>
      <UserInfo>
        <DisplayName>Garris, Kimberly</DisplayName>
        <AccountId>30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7C41ECA63A7E4BB77F196C7309D6AF" ma:contentTypeVersion="11" ma:contentTypeDescription="Create a new document." ma:contentTypeScope="" ma:versionID="890977e9b8af2c25e5f18cfe61609801">
  <xsd:schema xmlns:xsd="http://www.w3.org/2001/XMLSchema" xmlns:xs="http://www.w3.org/2001/XMLSchema" xmlns:p="http://schemas.microsoft.com/office/2006/metadata/properties" xmlns:ns2="d0f2a467-2fe8-4545-9c8d-14ed69d6c4b7" xmlns:ns3="37042e2d-6aa1-4dd2-85e7-03fe12de7d6c" targetNamespace="http://schemas.microsoft.com/office/2006/metadata/properties" ma:root="true" ma:fieldsID="25cc24f2f543387573355c2871668eaf" ns2:_="" ns3:_="">
    <xsd:import namespace="d0f2a467-2fe8-4545-9c8d-14ed69d6c4b7"/>
    <xsd:import namespace="37042e2d-6aa1-4dd2-85e7-03fe12de7d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2a467-2fe8-4545-9c8d-14ed69d6c4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042e2d-6aa1-4dd2-85e7-03fe12de7d6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57E38A-FB8D-4480-A2D1-5591CDD74BCA}">
  <ds:schemaRefs>
    <ds:schemaRef ds:uri="http://schemas.microsoft.com/office/2006/metadata/properties"/>
    <ds:schemaRef ds:uri="http://schemas.microsoft.com/office/infopath/2007/PartnerControls"/>
    <ds:schemaRef ds:uri="37042e2d-6aa1-4dd2-85e7-03fe12de7d6c"/>
  </ds:schemaRefs>
</ds:datastoreItem>
</file>

<file path=customXml/itemProps2.xml><?xml version="1.0" encoding="utf-8"?>
<ds:datastoreItem xmlns:ds="http://schemas.openxmlformats.org/officeDocument/2006/customXml" ds:itemID="{5163CDC5-2236-4260-B1C6-F7C91F669A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558075-3F6D-468B-BC52-9A8400793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f2a467-2fe8-4545-9c8d-14ed69d6c4b7"/>
    <ds:schemaRef ds:uri="37042e2d-6aa1-4dd2-85e7-03fe12de7d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599</Words>
  <Application>Microsoft Office PowerPoint</Application>
  <PresentationFormat>Widescreen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Georgia</vt:lpstr>
      <vt:lpstr>LucidaGrande</vt:lpstr>
      <vt:lpstr>Office Theme</vt:lpstr>
      <vt:lpstr>3D Peek Printer</vt:lpstr>
      <vt:lpstr>3D Printing Technology</vt:lpstr>
      <vt:lpstr>Market Analysis</vt:lpstr>
      <vt:lpstr>Initial Concept Generation</vt:lpstr>
      <vt:lpstr>Design Requirements</vt:lpstr>
      <vt:lpstr>PowerPoint Presentation</vt:lpstr>
      <vt:lpstr>Next Steps</vt:lpstr>
      <vt:lpstr>DIVIDER SLIDE</vt:lpstr>
      <vt:lpstr>Click to edit title</vt:lpstr>
      <vt:lpstr>Click to edit title</vt:lpstr>
      <vt:lpstr>PowerPoint Presentation</vt:lpstr>
      <vt:lpstr>Click to edit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Booth, Joshua</cp:lastModifiedBy>
  <cp:revision>44</cp:revision>
  <cp:lastPrinted>2018-01-23T20:14:49Z</cp:lastPrinted>
  <dcterms:created xsi:type="dcterms:W3CDTF">2018-01-23T15:04:50Z</dcterms:created>
  <dcterms:modified xsi:type="dcterms:W3CDTF">2022-02-16T21:51:22Z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0x010100327C41ECA63A7E4BB77F196C7309D6AF</vt:lpwstr>
  </property>
</Properties>
</file>